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9" r:id="rId7"/>
    <p:sldId id="261" r:id="rId8"/>
    <p:sldId id="262" r:id="rId9"/>
    <p:sldId id="263" r:id="rId10"/>
    <p:sldId id="264" r:id="rId11"/>
    <p:sldId id="265" r:id="rId12"/>
    <p:sldId id="270" r:id="rId13"/>
    <p:sldId id="266" r:id="rId14"/>
  </p:sldIdLst>
  <p:sldSz cx="12192000" cy="6858000"/>
  <p:notesSz cx="6858000" cy="9144000"/>
  <p:embeddedFontLst>
    <p:embeddedFont>
      <p:font typeface="Inter" panose="020B0604020202020204" charset="0"/>
      <p:regular r:id="rId16"/>
      <p:bold r:id="rId17"/>
      <p:italic r:id="rId18"/>
      <p:boldItalic r:id="rId19"/>
    </p:embeddedFont>
    <p:embeddedFont>
      <p:font typeface="Merriweather" panose="00000500000000000000" pitchFamily="2" charset="0"/>
      <p:regular r:id="rId20"/>
      <p:bold r:id="rId21"/>
      <p:italic r:id="rId22"/>
      <p:boldItalic r:id="rId23"/>
    </p:embeddedFont>
    <p:embeddedFont>
      <p:font typeface="Merriweather SemiBold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67050" y="2124967"/>
            <a:ext cx="6057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B82F6"/>
                </a:solidFill>
                <a:latin typeface="Inter"/>
                <a:ea typeface="Inter"/>
                <a:cs typeface="Inter"/>
                <a:sym typeface="Inter"/>
              </a:rPr>
              <a:t>FINAL PROJECT PRESENTATION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915602" y="2620267"/>
            <a:ext cx="636079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1E3A8A"/>
                </a:solidFill>
                <a:latin typeface="Merriweather"/>
                <a:ea typeface="Merriweather"/>
                <a:cs typeface="Merriweather"/>
                <a:sym typeface="Merriweather"/>
              </a:rPr>
              <a:t>QuickServe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067050" y="3677542"/>
            <a:ext cx="605790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Localized Service Discovery &amp; Booking Platform</a:t>
            </a:r>
            <a:endParaRPr/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587" y="4821771"/>
            <a:ext cx="11525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62612" y="4804089"/>
            <a:ext cx="8667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19887" y="4804089"/>
            <a:ext cx="115252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4500" y="32051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6750" y="32051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9000" y="3205162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001250" y="320516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Workflow</a:t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571500" y="4186237"/>
            <a:ext cx="11049000" cy="3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502443" y="3871912"/>
            <a:ext cx="29003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Search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571500" y="4405312"/>
            <a:ext cx="2762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Filter by Category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or Location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3264693" y="3871912"/>
            <a:ext cx="29003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Select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3333750" y="4405312"/>
            <a:ext cx="2762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View Profiles &amp;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Verified Reviews</a:t>
            </a:r>
            <a:endParaRPr/>
          </a:p>
        </p:txBody>
      </p:sp>
      <p:sp>
        <p:nvSpPr>
          <p:cNvPr id="231" name="Google Shape;231;p21"/>
          <p:cNvSpPr txBox="1"/>
          <p:nvPr/>
        </p:nvSpPr>
        <p:spPr>
          <a:xfrm>
            <a:off x="6026943" y="3871912"/>
            <a:ext cx="29003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Book</a:t>
            </a:r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6096000" y="4405312"/>
            <a:ext cx="2762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Choose Time Slot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&amp; Confirm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8789193" y="3871912"/>
            <a:ext cx="290036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Track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8858250" y="4405312"/>
            <a:ext cx="27622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Status Updates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(Pending -&gt; Confirmed)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Roadmap</a:t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7096125" y="2338387"/>
            <a:ext cx="4524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Mobile Application: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Since we built a REST API, we can easily attach a React Native mobile app to the same backend.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7096125" y="34432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Payment Gateway: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Integration with Stripe or Razorpay for secure online payments.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7096125" y="42433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Real-time Location: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Live tracking of providers using Geolocation API.</a:t>
            </a:r>
            <a:endParaRPr/>
          </a:p>
        </p:txBody>
      </p:sp>
      <p:sp>
        <p:nvSpPr>
          <p:cNvPr id="247" name="Google Shape;247;p22"/>
          <p:cNvSpPr txBox="1"/>
          <p:nvPr/>
        </p:nvSpPr>
        <p:spPr>
          <a:xfrm>
            <a:off x="7096125" y="50434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AI Recommendations: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Suggesting services based on user history and seasonal needs.</a:t>
            </a:r>
            <a:endParaRPr/>
          </a:p>
        </p:txBody>
      </p:sp>
      <p:pic>
        <p:nvPicPr>
          <p:cNvPr id="248" name="Google Shape;248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233838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344328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424338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504348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876425"/>
            <a:ext cx="5238750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/>
        </p:nvSpPr>
        <p:spPr>
          <a:xfrm>
            <a:off x="571500" y="571500"/>
            <a:ext cx="1160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&amp; </a:t>
            </a:r>
            <a:r>
              <a:rPr lang="en-US" sz="3600" b="1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Learning Outcomes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71500" y="3090862"/>
            <a:ext cx="55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Conclusion </a:t>
            </a:r>
            <a:endParaRPr/>
          </a:p>
        </p:txBody>
      </p:sp>
      <p:sp>
        <p:nvSpPr>
          <p:cNvPr id="304" name="Google Shape;304;p23"/>
          <p:cNvSpPr txBox="1"/>
          <p:nvPr/>
        </p:nvSpPr>
        <p:spPr>
          <a:xfrm>
            <a:off x="571500" y="3624262"/>
            <a:ext cx="52387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QuickServe bridges the gap in the local service economy by digitizing the booking process. We have successfully created a platform that offers transparency, speed, and reliability to both customers and service providers.</a:t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6810375" y="2257425"/>
            <a:ext cx="465058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Learning Outcomes</a:t>
            </a:r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7143750" y="2752725"/>
            <a:ext cx="4095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Full-Stack Mastery: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Integrating React with a Spring Boot REST API.</a:t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7143750" y="3505200"/>
            <a:ext cx="4095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Architectural Depth: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Designing scalable schemas and secure authentication flows.</a:t>
            </a:r>
            <a:endParaRPr/>
          </a:p>
        </p:txBody>
      </p:sp>
      <p:sp>
        <p:nvSpPr>
          <p:cNvPr id="308" name="Google Shape;308;p23"/>
          <p:cNvSpPr txBox="1"/>
          <p:nvPr/>
        </p:nvSpPr>
        <p:spPr>
          <a:xfrm>
            <a:off x="7143750" y="4257675"/>
            <a:ext cx="4095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Professional Workflow: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Version control, API testing, and cloud database management.</a:t>
            </a:r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7143750" y="5010150"/>
            <a:ext cx="4095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Real-World Readiness: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Building a production-grade application structure.</a:t>
            </a:r>
            <a:endParaRPr/>
          </a:p>
        </p:txBody>
      </p:sp>
      <p:pic>
        <p:nvPicPr>
          <p:cNvPr id="310" name="Google Shape;310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0375" y="27527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0375" y="350520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0375" y="42576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0375" y="5010150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" y="0"/>
            <a:ext cx="120872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/>
        </p:nvSpPr>
        <p:spPr>
          <a:xfrm>
            <a:off x="350281" y="1750665"/>
            <a:ext cx="1149143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5619750" y="2798415"/>
            <a:ext cx="952500" cy="381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623887" y="3350865"/>
            <a:ext cx="10944225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QuickServe demonstrates the power of modern full-stack development to solve real-world problems.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623887" y="4611885"/>
            <a:ext cx="10944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Problem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2814637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For Customers: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Finding reliable local help (plumbers, electricians) is chaotic. It relies on word-of-mouth, lacks transparency in pricing, and availability is often unknown.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4300537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For Providers: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Skilled independent workers struggle to market themselves, manage their schedules efficiently, and build a verified reputation.</a:t>
            </a:r>
            <a:endParaRPr/>
          </a:p>
        </p:txBody>
      </p:sp>
      <p:pic>
        <p:nvPicPr>
          <p:cNvPr id="1026" name="Picture 2" descr="Frustrated Mature Man Receiving Sales Call At Home Frustrated Mature Man Receiving Sales Call At Home angry customer service stock pictures, royalty-free photos &amp; images">
            <a:extLst>
              <a:ext uri="{FF2B5EF4-FFF2-40B4-BE49-F238E27FC236}">
                <a16:creationId xmlns:a16="http://schemas.microsoft.com/office/drawing/2014/main" id="{5911667D-4327-6F28-1E3A-76064EFC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741" y="1476298"/>
            <a:ext cx="3860769" cy="232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1C8A13-0EB8-A47C-64F4-0C8A7648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741" y="3824441"/>
            <a:ext cx="3860769" cy="25763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Our Solution: QuickServe</a:t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6381750" y="2147887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 Centralized Marketplace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381750" y="2681287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QuickServe bridges the gap between demand and supply with a robust full-stack application.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7096125" y="34813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Discover: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Location-based search for verified professionals.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7096125" y="42814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Verify: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Transparent profiles with ratings, skills, and past work.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7096125" y="508158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Book: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Real-time slot booking with instant confirmation.</a:t>
            </a:r>
            <a:endParaRPr/>
          </a:p>
        </p:txBody>
      </p:sp>
      <p:pic>
        <p:nvPicPr>
          <p:cNvPr id="116" name="Google Shape;116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348138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428148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508158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5164"/>
            <a:ext cx="3492400" cy="349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265164"/>
            <a:ext cx="3492549" cy="349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2265164"/>
            <a:ext cx="3492400" cy="349924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Modern Technology Stack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94228" y="3312914"/>
            <a:ext cx="304694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Frontend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866775" y="3846314"/>
            <a:ext cx="2901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React.js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866775" y="4341614"/>
            <a:ext cx="29018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Single Page Application (SPA) for a responsive, app-like user experience. Uses Axios for API communication.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4572375" y="3312914"/>
            <a:ext cx="30470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Backend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4644925" y="3846314"/>
            <a:ext cx="290199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Spring Boot 3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4644925" y="4341614"/>
            <a:ext cx="2901999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RESTful API architecture with Spring Security (JWT) for stateless authentication and robust business logic.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8350679" y="3312914"/>
            <a:ext cx="304694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Database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8423225" y="3846314"/>
            <a:ext cx="2901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PostgreSQL (NeonDB)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8423225" y="4341614"/>
            <a:ext cx="29018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Relational database ensuring data integrity for complex booking transactions and user profiles.</a:t>
            </a:r>
            <a:endParaRPr/>
          </a:p>
        </p:txBody>
      </p:sp>
      <p:pic>
        <p:nvPicPr>
          <p:cNvPr id="138" name="Google Shape;138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9100" y="260806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4401" y="2608064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4125" y="2608064"/>
            <a:ext cx="4000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27089"/>
            <a:ext cx="3492400" cy="317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427089"/>
            <a:ext cx="3492549" cy="317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2427089"/>
            <a:ext cx="3492400" cy="31753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Three-Tier Architecture</a:t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422588" y="3474839"/>
            <a:ext cx="179022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Presentation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408062" y="4113014"/>
            <a:ext cx="18192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React Client (Port 3000)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866775" y="4547294"/>
            <a:ext cx="290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866775" y="4785419"/>
            <a:ext cx="290185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Handles UI, State, &amp; Routing. Sends </a:t>
            </a:r>
            <a:r>
              <a:rPr lang="en-US" sz="10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JSON</a:t>
            </a: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requests.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5285749" y="3474839"/>
            <a:ext cx="162020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Application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5057626" y="4113014"/>
            <a:ext cx="20764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Spring Boot API (Port 8080)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4644925" y="4547294"/>
            <a:ext cx="290199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4644925" y="4785419"/>
            <a:ext cx="2901999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Exposes </a:t>
            </a:r>
            <a:r>
              <a:rPr lang="en-US" sz="10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REST Endpoints</a:t>
            </a: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 Handles Logic, Security (JWT), &amp; DTOs.</a:t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8729007" y="3474839"/>
            <a:ext cx="2290286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Data Persistence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9102625" y="4113014"/>
            <a:ext cx="15430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NeonDB PostgreSQL</a:t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8423225" y="4547294"/>
            <a:ext cx="29018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8423225" y="4785419"/>
            <a:ext cx="2901850" cy="4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Cloud-hosted storage. Uses </a:t>
            </a:r>
            <a:r>
              <a:rPr lang="en-US" sz="10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Foreign Keys</a:t>
            </a:r>
            <a:r>
              <a:rPr lang="en-US" sz="10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for data integrity.</a:t>
            </a:r>
            <a:endParaRPr/>
          </a:p>
        </p:txBody>
      </p:sp>
      <p:pic>
        <p:nvPicPr>
          <p:cNvPr id="164" name="Google Shape;164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60525" y="2769989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251" y="276998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4125" y="2769989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82948" y="4005267"/>
            <a:ext cx="2000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1251" y="4005267"/>
            <a:ext cx="2000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571500" y="497383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Schema Design</a:t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571500" y="1259383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2109787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6381750" y="1668958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Complete Entity List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7096125" y="2183308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Users: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Central auth table. Contains </a:t>
            </a:r>
            <a:r>
              <a:rPr lang="en-US" sz="1350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Email, Password, Role, Address, Pincode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7096125" y="2874764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ServiceProviders: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Linked 1-to-1 with Users. Contains </a:t>
            </a:r>
            <a:r>
              <a:rPr lang="en-US" sz="1350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Business Name, Skills, Rating, Experience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7096125" y="3566219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ProviderServices: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The "Menu" of services. Includes </a:t>
            </a:r>
            <a:r>
              <a:rPr lang="en-US" sz="1350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Price, Duration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7096125" y="4257675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ProviderWorkingHours: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Stores 7-day schedule (Open/Close times).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096125" y="4949130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Bookings: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Transaction table. Tracks </a:t>
            </a:r>
            <a:r>
              <a:rPr lang="en-US" sz="1350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Status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350" b="0" i="1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Job Description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, and links Customer/Provider.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7096125" y="5640585"/>
            <a:ext cx="4524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Reviews: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Stores Ratings &amp; Comments linked to Bookings.</a:t>
            </a:r>
            <a:endParaRPr/>
          </a:p>
        </p:txBody>
      </p:sp>
      <p:pic>
        <p:nvPicPr>
          <p:cNvPr id="184" name="Google Shape;18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2183308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2874764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3566219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4257675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4949130"/>
            <a:ext cx="1524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5640585"/>
            <a:ext cx="15240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58466"/>
            <a:ext cx="3555950" cy="176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258466"/>
            <a:ext cx="3555950" cy="176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258466"/>
            <a:ext cx="3556099" cy="176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209008"/>
            <a:ext cx="3555950" cy="15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17950" y="4209008"/>
            <a:ext cx="3555950" cy="15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64400" y="4209008"/>
            <a:ext cx="3556099" cy="156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Schema Structure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885825" y="2401341"/>
            <a:ext cx="3253687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Users</a:t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4651325" y="2401341"/>
            <a:ext cx="323368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ServiceProviders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8378725" y="2401341"/>
            <a:ext cx="3253844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Bookings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904875" y="4351883"/>
            <a:ext cx="323368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ProviderServices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4651325" y="4351883"/>
            <a:ext cx="3233685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WorkingHours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8416825" y="4351883"/>
            <a:ext cx="3213839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E3A8A"/>
                </a:solidFill>
                <a:latin typeface="Inter"/>
                <a:ea typeface="Inter"/>
                <a:cs typeface="Inter"/>
                <a:sym typeface="Inter"/>
              </a:rPr>
              <a:t>Reviews</a:t>
            </a:r>
            <a:endParaRPr/>
          </a:p>
        </p:txBody>
      </p:sp>
      <p:pic>
        <p:nvPicPr>
          <p:cNvPr id="188" name="Google Shape;188;p18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51225" y="2401341"/>
            <a:ext cx="1333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/>
          <p:nvPr/>
        </p:nvSpPr>
        <p:spPr>
          <a:xfrm>
            <a:off x="752475" y="2687091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user_id (BigInt)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752475" y="288518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full_name, email, password_hash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752475" y="308327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address, pincode, phone_number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752475" y="328136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role (Enum), email_verified (Bool)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752475" y="347945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otp_expires, reset_password_token</a:t>
            </a:r>
            <a:endParaRPr/>
          </a:p>
        </p:txBody>
      </p:sp>
      <p:pic>
        <p:nvPicPr>
          <p:cNvPr id="194" name="Google Shape;194;p18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78625" y="2401341"/>
            <a:ext cx="1524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4498925" y="2687091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provider_id (BigInt)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4498925" y="288518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user_id (Unique)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4498925" y="308327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business_name, category</a:t>
            </a:r>
            <a:endParaRPr/>
          </a:p>
        </p:txBody>
      </p:sp>
      <p:sp>
        <p:nvSpPr>
          <p:cNvPr id="198" name="Google Shape;198;p18"/>
          <p:cNvSpPr txBox="1"/>
          <p:nvPr/>
        </p:nvSpPr>
        <p:spPr>
          <a:xfrm>
            <a:off x="4498925" y="328136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rating (Numeric), completed_jobs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4498925" y="347945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latitude, longitude (Double)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4498925" y="3677542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skills, experience, profile_url</a:t>
            </a:r>
            <a:endParaRPr/>
          </a:p>
        </p:txBody>
      </p:sp>
      <p:pic>
        <p:nvPicPr>
          <p:cNvPr id="201" name="Google Shape;201;p18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344275" y="2401341"/>
            <a:ext cx="1333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8245375" y="2687091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booking_id (BigInt)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8245375" y="2885182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customer_id, provider_id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8245375" y="3083272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service_id, service_title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8245375" y="3281362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status, agreed_price (Numeric)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8245375" y="3479452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scheduled_date, time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8245375" y="3677542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description, address, contact_phone</a:t>
            </a:r>
            <a:endParaRPr/>
          </a:p>
        </p:txBody>
      </p:sp>
      <p:pic>
        <p:nvPicPr>
          <p:cNvPr id="208" name="Google Shape;208;p18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32175" y="4351883"/>
            <a:ext cx="1524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/>
        </p:nvSpPr>
        <p:spPr>
          <a:xfrm>
            <a:off x="752475" y="463763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service_id (BigInt)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752475" y="483572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provider_id (BigInt)</a:t>
            </a:r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752475" y="503381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name, price (Numeric)</a:t>
            </a:r>
            <a:endParaRPr/>
          </a:p>
        </p:txBody>
      </p:sp>
      <p:sp>
        <p:nvSpPr>
          <p:cNvPr id="212" name="Google Shape;212;p18"/>
          <p:cNvSpPr txBox="1"/>
          <p:nvPr/>
        </p:nvSpPr>
        <p:spPr>
          <a:xfrm>
            <a:off x="752475" y="523190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duration (Int), is_active (Bool)</a:t>
            </a:r>
            <a:endParaRPr/>
          </a:p>
        </p:txBody>
      </p:sp>
      <p:sp>
        <p:nvSpPr>
          <p:cNvPr id="213" name="Google Shape;213;p18"/>
          <p:cNvSpPr txBox="1"/>
          <p:nvPr/>
        </p:nvSpPr>
        <p:spPr>
          <a:xfrm>
            <a:off x="752475" y="5429994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rating, review_count</a:t>
            </a:r>
            <a:endParaRPr/>
          </a:p>
        </p:txBody>
      </p:sp>
      <p:pic>
        <p:nvPicPr>
          <p:cNvPr id="214" name="Google Shape;214;p18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78625" y="4351883"/>
            <a:ext cx="1524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8"/>
          <p:cNvSpPr txBox="1"/>
          <p:nvPr/>
        </p:nvSpPr>
        <p:spPr>
          <a:xfrm>
            <a:off x="4498925" y="463763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id (BigInt)</a:t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4498925" y="483572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provider_id (BigInt)</a:t>
            </a:r>
            <a:endParaRPr/>
          </a:p>
        </p:txBody>
      </p:sp>
      <p:sp>
        <p:nvSpPr>
          <p:cNvPr id="217" name="Google Shape;217;p18"/>
          <p:cNvSpPr txBox="1"/>
          <p:nvPr/>
        </p:nvSpPr>
        <p:spPr>
          <a:xfrm>
            <a:off x="4498925" y="503381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day_of_week, is_closed</a:t>
            </a:r>
            <a:endParaRPr/>
          </a:p>
        </p:txBody>
      </p:sp>
      <p:sp>
        <p:nvSpPr>
          <p:cNvPr id="218" name="Google Shape;218;p18"/>
          <p:cNvSpPr txBox="1"/>
          <p:nvPr/>
        </p:nvSpPr>
        <p:spPr>
          <a:xfrm>
            <a:off x="4498925" y="5231903"/>
            <a:ext cx="3232100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open_time, close_time</a:t>
            </a:r>
            <a:endParaRPr/>
          </a:p>
        </p:txBody>
      </p:sp>
      <p:pic>
        <p:nvPicPr>
          <p:cNvPr id="219" name="Google Shape;219;p18" descr="image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306175" y="4351883"/>
            <a:ext cx="1714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8245375" y="4637633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D97706"/>
                </a:solidFill>
                <a:latin typeface="Arial"/>
                <a:ea typeface="Arial"/>
                <a:cs typeface="Arial"/>
                <a:sym typeface="Arial"/>
              </a:rPr>
              <a:t>PK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review_id (BigInt)</a:t>
            </a:r>
            <a:endParaRPr/>
          </a:p>
        </p:txBody>
      </p:sp>
      <p:sp>
        <p:nvSpPr>
          <p:cNvPr id="221" name="Google Shape;221;p18"/>
          <p:cNvSpPr txBox="1"/>
          <p:nvPr/>
        </p:nvSpPr>
        <p:spPr>
          <a:xfrm>
            <a:off x="8245375" y="4835723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Arial"/>
                <a:ea typeface="Arial"/>
                <a:cs typeface="Arial"/>
                <a:sym typeface="Arial"/>
              </a:rPr>
              <a:t>FK</a:t>
            </a: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 booking_id (Unique)</a:t>
            </a:r>
            <a:endParaRPr/>
          </a:p>
        </p:txBody>
      </p:sp>
      <p:sp>
        <p:nvSpPr>
          <p:cNvPr id="222" name="Google Shape;222;p18"/>
          <p:cNvSpPr txBox="1"/>
          <p:nvPr/>
        </p:nvSpPr>
        <p:spPr>
          <a:xfrm>
            <a:off x="8245375" y="5033813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rating (Int), comment</a:t>
            </a:r>
            <a:endParaRPr/>
          </a:p>
        </p:txBody>
      </p:sp>
      <p:sp>
        <p:nvSpPr>
          <p:cNvPr id="223" name="Google Shape;223;p18"/>
          <p:cNvSpPr txBox="1"/>
          <p:nvPr/>
        </p:nvSpPr>
        <p:spPr>
          <a:xfrm>
            <a:off x="8245375" y="5231903"/>
            <a:ext cx="3232249" cy="15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Arial"/>
                <a:ea typeface="Arial"/>
                <a:cs typeface="Arial"/>
                <a:sym typeface="Arial"/>
              </a:rPr>
              <a:t>created_at (Timestamp)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571500" y="500062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Provider Dashboard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571500" y="1262062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571500" y="1671637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"Mission Control" for Workers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571500" y="2205037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We built a highly efficient dashboard that aggregates data from multiple tables into a single API response for performance.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1285875" y="365283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Real-time Stats: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Today's earnings, Pending request counts.</a:t>
            </a:r>
            <a:endParaRPr/>
          </a:p>
        </p:txBody>
      </p:sp>
      <p:sp>
        <p:nvSpPr>
          <p:cNvPr id="191" name="Google Shape;191;p19"/>
          <p:cNvSpPr txBox="1"/>
          <p:nvPr/>
        </p:nvSpPr>
        <p:spPr>
          <a:xfrm>
            <a:off x="1285875" y="4452937"/>
            <a:ext cx="45243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Actionable Items: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"Accept/Decline" cards for new booking requests.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1285875" y="5253037"/>
            <a:ext cx="45243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Analytics:</a:t>
            </a: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 Interactive charts showing weekly/monthly revenue trends using Aggregated SQL queries.</a:t>
            </a:r>
            <a:endParaRPr/>
          </a:p>
        </p:txBody>
      </p:sp>
      <p:pic>
        <p:nvPicPr>
          <p:cNvPr id="193" name="Google Shape;19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36528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44529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525303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F19B07-BC02-0EB6-24C5-27B51E6E3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15431" r="1319"/>
          <a:stretch>
            <a:fillRect/>
          </a:stretch>
        </p:blipFill>
        <p:spPr>
          <a:xfrm>
            <a:off x="5946056" y="2200272"/>
            <a:ext cx="6110137" cy="31051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19325"/>
            <a:ext cx="349240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650" y="2219325"/>
            <a:ext cx="3492549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7950" y="2219325"/>
            <a:ext cx="3492400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F172A"/>
                </a:solidFill>
                <a:latin typeface="Merriweather"/>
                <a:ea typeface="Merriweather"/>
                <a:cs typeface="Merriweather"/>
                <a:sym typeface="Merriweather"/>
              </a:rPr>
              <a:t>Security &amp; Authentication</a:t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571500" y="1333500"/>
            <a:ext cx="11049000" cy="2857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94228" y="3267075"/>
            <a:ext cx="304694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BCrypt Hashing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866775" y="3800475"/>
            <a:ext cx="29018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Passwords are never stored in plain text. We use BCrypt encryption to hash passwords before saving to the database.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4572375" y="3267075"/>
            <a:ext cx="304709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JWT Tokens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4644925" y="3800475"/>
            <a:ext cx="2901999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Stateless authentication. Upon login, the server issues a signed JSON Web Token. The client sends this token with every request.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8350679" y="3267075"/>
            <a:ext cx="3046943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B82F6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CORS Config</a:t>
            </a:r>
            <a:endParaRPr/>
          </a:p>
        </p:txBody>
      </p:sp>
      <p:sp>
        <p:nvSpPr>
          <p:cNvPr id="211" name="Google Shape;211;p20"/>
          <p:cNvSpPr txBox="1"/>
          <p:nvPr/>
        </p:nvSpPr>
        <p:spPr>
          <a:xfrm>
            <a:off x="8423225" y="3800475"/>
            <a:ext cx="290185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475569"/>
                </a:solidFill>
                <a:latin typeface="Inter"/>
                <a:ea typeface="Inter"/>
                <a:cs typeface="Inter"/>
                <a:sym typeface="Inter"/>
              </a:rPr>
              <a:t>Custom security configuration to allow our React Frontend (localhost:3000) to safely communicate with the Backend API.</a:t>
            </a:r>
            <a:endParaRPr/>
          </a:p>
        </p:txBody>
      </p:sp>
      <p:pic>
        <p:nvPicPr>
          <p:cNvPr id="212" name="Google Shape;212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89100" y="2562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4401" y="256222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45550" y="2562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897</Words>
  <Application>Microsoft Office PowerPoint</Application>
  <PresentationFormat>Widescreen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Merriweather</vt:lpstr>
      <vt:lpstr>Merriweather SemiBold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Kaushik Sahu</cp:lastModifiedBy>
  <cp:revision>6</cp:revision>
  <dcterms:modified xsi:type="dcterms:W3CDTF">2026-01-14T13:24:49Z</dcterms:modified>
</cp:coreProperties>
</file>